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7010400" cy="92964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3" autoAdjust="0"/>
    <p:restoredTop sz="94660"/>
  </p:normalViewPr>
  <p:slideViewPr>
    <p:cSldViewPr snapToGrid="0">
      <p:cViewPr>
        <p:scale>
          <a:sx n="59" d="100"/>
          <a:sy n="59" d="100"/>
        </p:scale>
        <p:origin x="-234" y="23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CO"/>
          </a:p>
        </p:txBody>
      </p:sp>
      <p:sp>
        <p:nvSpPr>
          <p:cNvPr id="3" name="Marcador de fecha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F1FF87F-9ED9-43BA-927F-37677B887937}" type="datetimeFigureOut">
              <a:rPr lang="es-CO" smtClean="0"/>
              <a:t>13/04/2018</a:t>
            </a:fld>
            <a:endParaRPr lang="es-CO"/>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s-CO"/>
          </a:p>
        </p:txBody>
      </p:sp>
      <p:sp>
        <p:nvSpPr>
          <p:cNvPr id="5" name="Marcador de notas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Marcador de pie de página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6995CBF-7994-45C7-BBE0-E06FE66A5FEA}" type="slidenum">
              <a:rPr lang="es-CO" smtClean="0"/>
              <a:t>‹Nº›</a:t>
            </a:fld>
            <a:endParaRPr lang="es-CO"/>
          </a:p>
        </p:txBody>
      </p:sp>
    </p:spTree>
    <p:extLst>
      <p:ext uri="{BB962C8B-B14F-4D97-AF65-F5344CB8AC3E}">
        <p14:creationId xmlns:p14="http://schemas.microsoft.com/office/powerpoint/2010/main" val="13031501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86DFA9D-40E7-49CC-9571-4580777E2CE8}" type="datetimeFigureOut">
              <a:rPr lang="es-CO" smtClean="0"/>
              <a:t>13/04/2018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2434961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86DFA9D-40E7-49CC-9571-4580777E2CE8}" type="datetimeFigureOut">
              <a:rPr lang="es-CO" smtClean="0"/>
              <a:t>13/04/2018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2895970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86DFA9D-40E7-49CC-9571-4580777E2CE8}" type="datetimeFigureOut">
              <a:rPr lang="es-CO" smtClean="0"/>
              <a:t>13/04/2018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t>‹Nº›</a:t>
            </a:fld>
            <a:endParaRPr lang="es-C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104274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86DFA9D-40E7-49CC-9571-4580777E2CE8}" type="datetimeFigureOut">
              <a:rPr lang="es-CO" smtClean="0"/>
              <a:t>13/04/2018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2504187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86DFA9D-40E7-49CC-9571-4580777E2CE8}" type="datetimeFigureOut">
              <a:rPr lang="es-CO" smtClean="0"/>
              <a:t>13/04/2018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t>‹Nº›</a:t>
            </a:fld>
            <a:endParaRPr lang="es-C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2668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86DFA9D-40E7-49CC-9571-4580777E2CE8}" type="datetimeFigureOut">
              <a:rPr lang="es-CO" smtClean="0"/>
              <a:t>13/04/2018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23790634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86DFA9D-40E7-49CC-9571-4580777E2CE8}" type="datetimeFigureOut">
              <a:rPr lang="es-CO" smtClean="0"/>
              <a:t>13/04/2018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12356113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86DFA9D-40E7-49CC-9571-4580777E2CE8}" type="datetimeFigureOut">
              <a:rPr lang="es-CO" smtClean="0"/>
              <a:t>13/04/2018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2091248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86DFA9D-40E7-49CC-9571-4580777E2CE8}" type="datetimeFigureOut">
              <a:rPr lang="es-CO" smtClean="0"/>
              <a:t>13/04/2018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335545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86DFA9D-40E7-49CC-9571-4580777E2CE8}" type="datetimeFigureOut">
              <a:rPr lang="es-CO" smtClean="0"/>
              <a:t>13/04/2018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57913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86DFA9D-40E7-49CC-9571-4580777E2CE8}" type="datetimeFigureOut">
              <a:rPr lang="es-CO" smtClean="0"/>
              <a:t>13/04/2018</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804895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86DFA9D-40E7-49CC-9571-4580777E2CE8}" type="datetimeFigureOut">
              <a:rPr lang="es-CO" smtClean="0"/>
              <a:t>13/04/2018</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2489996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86DFA9D-40E7-49CC-9571-4580777E2CE8}" type="datetimeFigureOut">
              <a:rPr lang="es-CO" smtClean="0"/>
              <a:t>13/04/2018</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1778093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DFA9D-40E7-49CC-9571-4580777E2CE8}" type="datetimeFigureOut">
              <a:rPr lang="es-CO" smtClean="0"/>
              <a:t>13/04/2018</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705648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86DFA9D-40E7-49CC-9571-4580777E2CE8}" type="datetimeFigureOut">
              <a:rPr lang="es-CO" smtClean="0"/>
              <a:t>13/04/2018</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67289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2343838-63E3-4AA0-AE71-07F76F0DBBBD}" type="slidenum">
              <a:rPr lang="es-CO" smtClean="0"/>
              <a:t>‹Nº›</a:t>
            </a:fld>
            <a:endParaRPr lang="es-CO"/>
          </a:p>
        </p:txBody>
      </p:sp>
      <p:sp>
        <p:nvSpPr>
          <p:cNvPr id="5" name="Date Placeholder 4"/>
          <p:cNvSpPr>
            <a:spLocks noGrp="1"/>
          </p:cNvSpPr>
          <p:nvPr>
            <p:ph type="dt" sz="half" idx="10"/>
          </p:nvPr>
        </p:nvSpPr>
        <p:spPr/>
        <p:txBody>
          <a:bodyPr/>
          <a:lstStyle/>
          <a:p>
            <a:fld id="{C86DFA9D-40E7-49CC-9571-4580777E2CE8}" type="datetimeFigureOut">
              <a:rPr lang="es-CO" smtClean="0"/>
              <a:t>13/04/2018</a:t>
            </a:fld>
            <a:endParaRPr lang="es-CO"/>
          </a:p>
        </p:txBody>
      </p:sp>
    </p:spTree>
    <p:extLst>
      <p:ext uri="{BB962C8B-B14F-4D97-AF65-F5344CB8AC3E}">
        <p14:creationId xmlns:p14="http://schemas.microsoft.com/office/powerpoint/2010/main" val="493961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86DFA9D-40E7-49CC-9571-4580777E2CE8}" type="datetimeFigureOut">
              <a:rPr lang="es-CO" smtClean="0"/>
              <a:t>13/04/2018</a:t>
            </a:fld>
            <a:endParaRPr lang="es-CO"/>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2343838-63E3-4AA0-AE71-07F76F0DBBBD}" type="slidenum">
              <a:rPr lang="es-CO" smtClean="0"/>
              <a:t>‹Nº›</a:t>
            </a:fld>
            <a:endParaRPr lang="es-CO"/>
          </a:p>
        </p:txBody>
      </p:sp>
    </p:spTree>
    <p:extLst>
      <p:ext uri="{BB962C8B-B14F-4D97-AF65-F5344CB8AC3E}">
        <p14:creationId xmlns:p14="http://schemas.microsoft.com/office/powerpoint/2010/main" val="2701026593"/>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youtube.com/watch?v=0lgWvG1HO20&amp;feature=related" TargetMode="External"/><Relationship Id="rId2" Type="http://schemas.openxmlformats.org/officeDocument/2006/relationships/hyperlink" Target="https://www.youtube.com/watch?v=l08RHxhFRL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youtube.com/watch?v=vVokVFHz8uA&amp;feature=youtube_gdat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youtube.com/watch?v=rVvPb3MEgbk" TargetMode="External"/><Relationship Id="rId2" Type="http://schemas.openxmlformats.org/officeDocument/2006/relationships/hyperlink" Target="http://www.eumed.net/cursecon/juegos/index.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conocimientosweb.net/portal/article2446.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239843" y="404735"/>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Tendencias de la aplicación de la </a:t>
            </a:r>
            <a:r>
              <a:rPr lang="es-CO" sz="4000" b="1" dirty="0" err="1" smtClean="0">
                <a:latin typeface="Algerian" panose="04020705040A02060702" pitchFamily="82" charset="0"/>
              </a:rPr>
              <a:t>t.g.s</a:t>
            </a:r>
            <a:r>
              <a:rPr lang="es-CO" sz="4000" b="1" dirty="0" smtClean="0">
                <a:latin typeface="Algerian" panose="04020705040A02060702" pitchFamily="82" charset="0"/>
              </a:rPr>
              <a:t>.</a:t>
            </a:r>
          </a:p>
        </p:txBody>
      </p:sp>
      <p:sp>
        <p:nvSpPr>
          <p:cNvPr id="7" name="CuadroTexto 6"/>
          <p:cNvSpPr txBox="1"/>
          <p:nvPr/>
        </p:nvSpPr>
        <p:spPr>
          <a:xfrm>
            <a:off x="239843" y="2070000"/>
            <a:ext cx="11797259" cy="1477328"/>
          </a:xfrm>
          <a:prstGeom prst="rect">
            <a:avLst/>
          </a:prstGeom>
          <a:noFill/>
        </p:spPr>
        <p:txBody>
          <a:bodyPr wrap="square" rtlCol="0">
            <a:spAutoFit/>
          </a:bodyPr>
          <a:lstStyle/>
          <a:p>
            <a:r>
              <a:rPr lang="es-CO" sz="3000" dirty="0" smtClean="0"/>
              <a:t>Esta se presenta principalmente en las disciplinas tales como la cibernética, la teoría de la información, teoría de juegos, teoría de decisiones, e ingeniería de sistemas.</a:t>
            </a:r>
            <a:endParaRPr lang="es-CO" sz="3000" dirty="0"/>
          </a:p>
        </p:txBody>
      </p:sp>
    </p:spTree>
    <p:extLst>
      <p:ext uri="{BB962C8B-B14F-4D97-AF65-F5344CB8AC3E}">
        <p14:creationId xmlns:p14="http://schemas.microsoft.com/office/powerpoint/2010/main" val="21148489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561995" y="1112621"/>
            <a:ext cx="11217139" cy="3554819"/>
          </a:xfrm>
          <a:prstGeom prst="rect">
            <a:avLst/>
          </a:prstGeom>
          <a:noFill/>
        </p:spPr>
        <p:txBody>
          <a:bodyPr wrap="square" rtlCol="0">
            <a:spAutoFit/>
          </a:bodyPr>
          <a:lstStyle/>
          <a:p>
            <a:pPr algn="just"/>
            <a:r>
              <a:rPr lang="es-CO" sz="2500" dirty="0"/>
              <a:t>Estudio </a:t>
            </a:r>
            <a:r>
              <a:rPr lang="es-CO" sz="2500" dirty="0" smtClean="0"/>
              <a:t>entre </a:t>
            </a:r>
            <a:r>
              <a:rPr lang="es-CO" sz="2500" dirty="0"/>
              <a:t>los sistemas de control y comunicación de los seres vivos y los de las máquinas; y en particular, el de las aplicaciones de los mecanismos de regulación biológica a la </a:t>
            </a:r>
            <a:r>
              <a:rPr lang="es-CO" sz="2500" dirty="0" smtClean="0"/>
              <a:t>tecnología.</a:t>
            </a:r>
          </a:p>
          <a:p>
            <a:pPr algn="just"/>
            <a:endParaRPr lang="es-CO" sz="2500" dirty="0"/>
          </a:p>
          <a:p>
            <a:pPr algn="just"/>
            <a:r>
              <a:rPr lang="es-CO" sz="2500" dirty="0" smtClean="0"/>
              <a:t>La </a:t>
            </a:r>
            <a:r>
              <a:rPr lang="es-CO" sz="2500" dirty="0"/>
              <a:t>cibernética es aplicada a los sistemas físicos y sociales, que buscan su adaptación al ambiente externo, centrándose en el control y la comunicación tanto en los fenómenos internos como externos del sistema, siendo natural para los organismos vivos, encontrándose limitado para las </a:t>
            </a:r>
            <a:r>
              <a:rPr lang="es-CO" sz="2500" dirty="0" smtClean="0"/>
              <a:t>máquinas.</a:t>
            </a:r>
            <a:endParaRPr lang="es-CO" sz="2500" dirty="0"/>
          </a:p>
        </p:txBody>
      </p:sp>
      <p:sp>
        <p:nvSpPr>
          <p:cNvPr id="3" name="CuadroTexto 2"/>
          <p:cNvSpPr txBox="1"/>
          <p:nvPr/>
        </p:nvSpPr>
        <p:spPr>
          <a:xfrm>
            <a:off x="239843" y="404735"/>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cibernética</a:t>
            </a:r>
          </a:p>
        </p:txBody>
      </p:sp>
    </p:spTree>
    <p:extLst>
      <p:ext uri="{BB962C8B-B14F-4D97-AF65-F5344CB8AC3E}">
        <p14:creationId xmlns:p14="http://schemas.microsoft.com/office/powerpoint/2010/main" val="23456058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159850" y="622840"/>
            <a:ext cx="11797259" cy="4985980"/>
          </a:xfrm>
          <a:prstGeom prst="rect">
            <a:avLst/>
          </a:prstGeom>
          <a:noFill/>
        </p:spPr>
        <p:txBody>
          <a:bodyPr wrap="square" rtlCol="0">
            <a:spAutoFit/>
          </a:bodyPr>
          <a:lstStyle/>
          <a:p>
            <a:r>
              <a:rPr lang="x-none" sz="2500" dirty="0" smtClean="0"/>
              <a:t>La cibernética tiene que ver con </a:t>
            </a:r>
            <a:r>
              <a:rPr lang="x-none" sz="2500" dirty="0"/>
              <a:t>la domótica (</a:t>
            </a:r>
            <a:r>
              <a:rPr lang="x-none" sz="2500" dirty="0">
                <a:hlinkClick r:id="rId2"/>
              </a:rPr>
              <a:t>https://</a:t>
            </a:r>
            <a:r>
              <a:rPr lang="x-none" sz="2500" dirty="0" smtClean="0">
                <a:hlinkClick r:id="rId2"/>
              </a:rPr>
              <a:t>www.youtube.com/watch?v=l08RHxhFRLA</a:t>
            </a:r>
            <a:r>
              <a:rPr lang="x-none" sz="2500" dirty="0" smtClean="0"/>
              <a:t>, en donde aplica la informática, las comunicaciones, la mecánica y la electrónica.</a:t>
            </a:r>
          </a:p>
          <a:p>
            <a:endParaRPr lang="x-none" sz="2500" dirty="0"/>
          </a:p>
          <a:p>
            <a:endParaRPr lang="x-none" sz="2500" dirty="0" smtClean="0"/>
          </a:p>
          <a:p>
            <a:r>
              <a:rPr lang="x-none" sz="2500" dirty="0" smtClean="0"/>
              <a:t>También tiene que ver con inteligencia artificial la cual busca que la máquina simule el razonamiento humano y esté en capacidad de auto programarse y auto aprender basado en los propios datos.</a:t>
            </a:r>
          </a:p>
          <a:p>
            <a:endParaRPr lang="x-none" sz="2500" dirty="0"/>
          </a:p>
          <a:p>
            <a:r>
              <a:rPr lang="x-none" sz="2500" dirty="0" smtClean="0"/>
              <a:t>Cibernética</a:t>
            </a:r>
          </a:p>
          <a:p>
            <a:r>
              <a:rPr lang="es-CO" u="sng" dirty="0">
                <a:hlinkClick r:id="rId3"/>
              </a:rPr>
              <a:t>http://www.youtube.com/watch?v=0lgWvG1HO20&amp;feature=related</a:t>
            </a:r>
            <a:r>
              <a:rPr lang="es-CO" dirty="0">
                <a:hlinkClick r:id="rId3"/>
              </a:rPr>
              <a:t> </a:t>
            </a:r>
            <a:endParaRPr lang="es-CO" dirty="0" smtClean="0"/>
          </a:p>
          <a:p>
            <a:endParaRPr lang="x-none" sz="2500" dirty="0"/>
          </a:p>
          <a:p>
            <a:endParaRPr lang="x-none" sz="2500" dirty="0"/>
          </a:p>
        </p:txBody>
      </p:sp>
    </p:spTree>
    <p:extLst>
      <p:ext uri="{BB962C8B-B14F-4D97-AF65-F5344CB8AC3E}">
        <p14:creationId xmlns:p14="http://schemas.microsoft.com/office/powerpoint/2010/main" val="1336043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239843" y="1112621"/>
            <a:ext cx="11797259" cy="5047536"/>
          </a:xfrm>
          <a:prstGeom prst="rect">
            <a:avLst/>
          </a:prstGeom>
          <a:noFill/>
        </p:spPr>
        <p:txBody>
          <a:bodyPr wrap="square" rtlCol="0">
            <a:spAutoFit/>
          </a:bodyPr>
          <a:lstStyle/>
          <a:p>
            <a:r>
              <a:rPr lang="es-CO" sz="2500" dirty="0"/>
              <a:t>S</a:t>
            </a:r>
            <a:r>
              <a:rPr lang="es-CO" sz="2500" dirty="0" smtClean="0"/>
              <a:t>e </a:t>
            </a:r>
            <a:r>
              <a:rPr lang="es-CO" sz="2500" dirty="0"/>
              <a:t>relaciona directamente con las leyes matemáticas que rigen la forma como se transmite la información, la forma como esta se procesa, además lo referente a la medición, su representación y la capacidad de los sistemas para establecer comunicación, incluyendo a los sistemas computacionales.  </a:t>
            </a:r>
            <a:endParaRPr lang="es-CO" sz="2500" dirty="0" smtClean="0"/>
          </a:p>
          <a:p>
            <a:endParaRPr lang="es-CO" sz="2500" dirty="0"/>
          </a:p>
          <a:p>
            <a:r>
              <a:rPr lang="es-CO" dirty="0" smtClean="0"/>
              <a:t>Es aplicada </a:t>
            </a:r>
            <a:r>
              <a:rPr lang="es-CO" dirty="0"/>
              <a:t>en el almacenamiento, procesamiento y transmisión de información entre los diferentes </a:t>
            </a:r>
            <a:r>
              <a:rPr lang="es-CO" dirty="0" smtClean="0"/>
              <a:t>dispositivos. Un ejemplo </a:t>
            </a:r>
            <a:r>
              <a:rPr lang="es-CO" dirty="0"/>
              <a:t>tiene que </a:t>
            </a:r>
            <a:r>
              <a:rPr lang="es-CO" dirty="0" smtClean="0"/>
              <a:t>ver </a:t>
            </a:r>
            <a:r>
              <a:rPr lang="es-CO" dirty="0"/>
              <a:t>con la comunicación inalámbrica que utiliza fórmulas matemáticas que permiten elaborar cálculos para evitar redundancia en los datos, eliminación de ruido, recuperación de información. </a:t>
            </a:r>
            <a:endParaRPr lang="es-CO" dirty="0" smtClean="0"/>
          </a:p>
          <a:p>
            <a:endParaRPr lang="es-CO" sz="2500" dirty="0" smtClean="0"/>
          </a:p>
          <a:p>
            <a:r>
              <a:rPr lang="es-CO" dirty="0">
                <a:hlinkClick r:id="rId2"/>
              </a:rPr>
              <a:t>http://</a:t>
            </a:r>
            <a:r>
              <a:rPr lang="es-CO" dirty="0" smtClean="0">
                <a:hlinkClick r:id="rId2"/>
              </a:rPr>
              <a:t>www.youtube.com/watch?v=vVokVFHz8uA&amp;feature=youtube_gdata</a:t>
            </a:r>
            <a:endParaRPr lang="es-CO" dirty="0" smtClean="0"/>
          </a:p>
          <a:p>
            <a:endParaRPr lang="es-CO" sz="2500" dirty="0" smtClean="0"/>
          </a:p>
          <a:p>
            <a:endParaRPr lang="es-CO" sz="2500" dirty="0" smtClean="0"/>
          </a:p>
          <a:p>
            <a:endParaRPr lang="es-CO" sz="2500" dirty="0"/>
          </a:p>
          <a:p>
            <a:endParaRPr lang="x-none" sz="2500" dirty="0"/>
          </a:p>
        </p:txBody>
      </p:sp>
      <p:sp>
        <p:nvSpPr>
          <p:cNvPr id="3" name="CuadroTexto 2"/>
          <p:cNvSpPr txBox="1"/>
          <p:nvPr/>
        </p:nvSpPr>
        <p:spPr>
          <a:xfrm>
            <a:off x="239843" y="404735"/>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Teoría de la información</a:t>
            </a:r>
          </a:p>
        </p:txBody>
      </p:sp>
    </p:spTree>
    <p:extLst>
      <p:ext uri="{BB962C8B-B14F-4D97-AF65-F5344CB8AC3E}">
        <p14:creationId xmlns:p14="http://schemas.microsoft.com/office/powerpoint/2010/main" val="22984716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239843" y="1112621"/>
            <a:ext cx="11797259" cy="4847481"/>
          </a:xfrm>
          <a:prstGeom prst="rect">
            <a:avLst/>
          </a:prstGeom>
          <a:noFill/>
        </p:spPr>
        <p:txBody>
          <a:bodyPr wrap="square" rtlCol="0">
            <a:spAutoFit/>
          </a:bodyPr>
          <a:lstStyle/>
          <a:p>
            <a:r>
              <a:rPr lang="es-CO" dirty="0" smtClean="0"/>
              <a:t>Está </a:t>
            </a:r>
            <a:r>
              <a:rPr lang="es-CO" dirty="0"/>
              <a:t>orientada a observar el comportamiento estratégico de dos o más jugadores, enfrentados en situaciones reales, se basa en fundamentación matemática.  Es utilizada para situaciones  económicas, sociales, políticas, entre otras donde el resultado depende de las decisiones que se tomen.  </a:t>
            </a:r>
            <a:endParaRPr lang="es-CO" dirty="0" smtClean="0"/>
          </a:p>
          <a:p>
            <a:endParaRPr lang="es-CO" u="sng" dirty="0">
              <a:hlinkClick r:id="rId2"/>
            </a:endParaRPr>
          </a:p>
          <a:p>
            <a:r>
              <a:rPr lang="es-CO" u="sng" dirty="0" smtClean="0">
                <a:hlinkClick r:id="rId2"/>
              </a:rPr>
              <a:t>http</a:t>
            </a:r>
            <a:r>
              <a:rPr lang="es-CO" u="sng" dirty="0">
                <a:hlinkClick r:id="rId2"/>
              </a:rPr>
              <a:t>://www.eumed.net/cursecon/juegos/index.htm</a:t>
            </a:r>
            <a:r>
              <a:rPr lang="es-CO" dirty="0">
                <a:hlinkClick r:id="rId2"/>
              </a:rPr>
              <a:t>.</a:t>
            </a:r>
            <a:r>
              <a:rPr lang="es-CO" dirty="0"/>
              <a:t>  Actualmente se utiliza para la solución de problemas en cualquier disciplina que represente biólogos, psicólogos, la parte jurídica, entre otros, especialmente abordados para la solución de problemas, donde los participantes ejercen roles acorde a la disciplina, la actividad y papel que les corresponda </a:t>
            </a:r>
            <a:r>
              <a:rPr lang="es-CO" dirty="0" smtClean="0"/>
              <a:t>desarrollar</a:t>
            </a:r>
          </a:p>
          <a:p>
            <a:endParaRPr lang="es-CO" sz="2500" dirty="0"/>
          </a:p>
          <a:p>
            <a:r>
              <a:rPr lang="es-CO" dirty="0"/>
              <a:t>Por ejemplo en el campo de la economía se aplica la teoría de juego al sistema de oferta y demando, donde los unos ofrecen productos y los otros lo consumen de acuerdo al costo que se ejerce sobre dichos productos, pero si existe variación en el costo ya sea alta o baja ocasiona también variaciones entre ofertantes y </a:t>
            </a:r>
            <a:r>
              <a:rPr lang="es-CO" dirty="0" smtClean="0"/>
              <a:t>demandantes.</a:t>
            </a:r>
          </a:p>
          <a:p>
            <a:endParaRPr lang="es-CO" sz="2500" dirty="0"/>
          </a:p>
          <a:p>
            <a:r>
              <a:rPr lang="es-CO" dirty="0"/>
              <a:t>La teoría de juegos busca generar equilibrio dentro de los sistemas</a:t>
            </a:r>
            <a:r>
              <a:rPr lang="es-CO" dirty="0" smtClean="0"/>
              <a:t>.</a:t>
            </a:r>
          </a:p>
          <a:p>
            <a:endParaRPr lang="es-CO" sz="2500" dirty="0"/>
          </a:p>
          <a:p>
            <a:r>
              <a:rPr lang="es-CO" dirty="0">
                <a:hlinkClick r:id="rId3"/>
              </a:rPr>
              <a:t>http://</a:t>
            </a:r>
            <a:r>
              <a:rPr lang="es-CO" dirty="0" smtClean="0">
                <a:hlinkClick r:id="rId3"/>
              </a:rPr>
              <a:t>www.youtube.com/watch?v=rVvPb3MEgbk</a:t>
            </a:r>
            <a:endParaRPr lang="es-CO" dirty="0" smtClean="0"/>
          </a:p>
        </p:txBody>
      </p:sp>
      <p:sp>
        <p:nvSpPr>
          <p:cNvPr id="3" name="CuadroTexto 2"/>
          <p:cNvSpPr txBox="1"/>
          <p:nvPr/>
        </p:nvSpPr>
        <p:spPr>
          <a:xfrm>
            <a:off x="239843" y="404735"/>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Teoría de juegos</a:t>
            </a:r>
          </a:p>
        </p:txBody>
      </p:sp>
    </p:spTree>
    <p:extLst>
      <p:ext uri="{BB962C8B-B14F-4D97-AF65-F5344CB8AC3E}">
        <p14:creationId xmlns:p14="http://schemas.microsoft.com/office/powerpoint/2010/main" val="33176472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239843" y="1112621"/>
            <a:ext cx="11797259" cy="5093702"/>
          </a:xfrm>
          <a:prstGeom prst="rect">
            <a:avLst/>
          </a:prstGeom>
          <a:noFill/>
        </p:spPr>
        <p:txBody>
          <a:bodyPr wrap="square" rtlCol="0">
            <a:spAutoFit/>
          </a:bodyPr>
          <a:lstStyle/>
          <a:p>
            <a:pPr algn="just"/>
            <a:r>
              <a:rPr lang="es-CO" sz="2500" dirty="0" smtClean="0"/>
              <a:t>Está relacionada </a:t>
            </a:r>
            <a:r>
              <a:rPr lang="es-CO" sz="2500" dirty="0"/>
              <a:t>con los participantes, en áreas de la ingeniería, basada en el comportamiento, </a:t>
            </a:r>
            <a:r>
              <a:rPr lang="es-CO" sz="2500" dirty="0" smtClean="0"/>
              <a:t>conocimientos </a:t>
            </a:r>
            <a:r>
              <a:rPr lang="es-CO" sz="2500" dirty="0"/>
              <a:t>y conductas de los consumidores de los recursos que se generan a través de procesos de ingeniería.  </a:t>
            </a:r>
            <a:endParaRPr lang="es-CO" sz="2500" dirty="0" smtClean="0"/>
          </a:p>
          <a:p>
            <a:pPr algn="just"/>
            <a:endParaRPr lang="es-CO" sz="2500" dirty="0"/>
          </a:p>
          <a:p>
            <a:pPr algn="just"/>
            <a:r>
              <a:rPr lang="es-CO" sz="2500" dirty="0" smtClean="0"/>
              <a:t>Estudia </a:t>
            </a:r>
            <a:r>
              <a:rPr lang="es-CO" sz="2500" dirty="0"/>
              <a:t>el comportamiento de aquellos que toman decisiones bajo diferentes ambientes y la búsqueda de decisiones acertadas para suplir necesidades del medio.  </a:t>
            </a:r>
            <a:r>
              <a:rPr lang="es-CO" sz="2500" u="sng" dirty="0">
                <a:hlinkClick r:id="rId2"/>
              </a:rPr>
              <a:t>http://www.conocimientosweb.net/portal/article2446.html,</a:t>
            </a:r>
            <a:r>
              <a:rPr lang="es-CO" sz="2500" u="sng" dirty="0"/>
              <a:t> </a:t>
            </a:r>
            <a:r>
              <a:rPr lang="es-CO" sz="2500" dirty="0"/>
              <a:t>donde  para tomar una decisión que puede ser bajo situaciones de certeza o incertidumbre, se requiere un análisis de la situación o problema que permita identificar y diagnosticar la situación, generar posibles soluciones, elegir la que mejor convenga acorde a los resultados que se esperan, realizar evaluaciones que permitan acercarse a la asertividad en la decisión y por último aplicar la decisión que se tomó.</a:t>
            </a:r>
            <a:endParaRPr lang="es-CO" sz="2500" dirty="0" smtClean="0"/>
          </a:p>
        </p:txBody>
      </p:sp>
      <p:sp>
        <p:nvSpPr>
          <p:cNvPr id="3" name="CuadroTexto 2"/>
          <p:cNvSpPr txBox="1"/>
          <p:nvPr/>
        </p:nvSpPr>
        <p:spPr>
          <a:xfrm>
            <a:off x="239843" y="404735"/>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Teoría de las decisiones</a:t>
            </a:r>
          </a:p>
        </p:txBody>
      </p:sp>
    </p:spTree>
    <p:extLst>
      <p:ext uri="{BB962C8B-B14F-4D97-AF65-F5344CB8AC3E}">
        <p14:creationId xmlns:p14="http://schemas.microsoft.com/office/powerpoint/2010/main" val="36982331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239843" y="1644636"/>
            <a:ext cx="11797259" cy="3939540"/>
          </a:xfrm>
          <a:prstGeom prst="rect">
            <a:avLst/>
          </a:prstGeom>
          <a:noFill/>
        </p:spPr>
        <p:txBody>
          <a:bodyPr wrap="square" rtlCol="0">
            <a:spAutoFit/>
          </a:bodyPr>
          <a:lstStyle/>
          <a:p>
            <a:r>
              <a:rPr lang="es-CO" sz="2500" dirty="0"/>
              <a:t>La Ingeniería de Sistemas se centra en diversos elementos, analizándolos, diseñándolos y organizándolos, no necesariamente tiene que relacionarse con software, por lo tanto puede ser un sistema, un producto, un servicio o una tecnología, buscando la transformación de información o la forma de ejercer control sobre la ella. </a:t>
            </a:r>
            <a:endParaRPr lang="es-CO" sz="2500" dirty="0" smtClean="0"/>
          </a:p>
          <a:p>
            <a:endParaRPr lang="es-CO" sz="2500" dirty="0"/>
          </a:p>
          <a:p>
            <a:r>
              <a:rPr lang="es-CO" sz="2500" dirty="0"/>
              <a:t>Dentro de la Ingeniería de Sistemas, encuentra el proceso de Ingeniería del Software  que se define como "un conjunto de etapas parcialmente ordenadas con la intención de </a:t>
            </a:r>
            <a:r>
              <a:rPr lang="es-CO" sz="2500" dirty="0" smtClean="0"/>
              <a:t>lograr </a:t>
            </a:r>
            <a:r>
              <a:rPr lang="es-CO" sz="2500" dirty="0"/>
              <a:t>un objetivo, en este caso, la obtención de un producto de software de </a:t>
            </a:r>
            <a:r>
              <a:rPr lang="es-CO" sz="2500" dirty="0" smtClean="0"/>
              <a:t>calidad“.</a:t>
            </a:r>
            <a:endParaRPr lang="x-none" sz="2500" dirty="0"/>
          </a:p>
        </p:txBody>
      </p:sp>
      <p:sp>
        <p:nvSpPr>
          <p:cNvPr id="3" name="CuadroTexto 2"/>
          <p:cNvSpPr txBox="1"/>
          <p:nvPr/>
        </p:nvSpPr>
        <p:spPr>
          <a:xfrm>
            <a:off x="239843" y="404735"/>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Teoría de las ingeniería de sistemas</a:t>
            </a:r>
          </a:p>
        </p:txBody>
      </p:sp>
    </p:spTree>
    <p:extLst>
      <p:ext uri="{BB962C8B-B14F-4D97-AF65-F5344CB8AC3E}">
        <p14:creationId xmlns:p14="http://schemas.microsoft.com/office/powerpoint/2010/main" val="8368419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239843" y="1112621"/>
            <a:ext cx="11797259" cy="4708981"/>
          </a:xfrm>
          <a:prstGeom prst="rect">
            <a:avLst/>
          </a:prstGeom>
          <a:noFill/>
        </p:spPr>
        <p:txBody>
          <a:bodyPr wrap="square" rtlCol="0">
            <a:spAutoFit/>
          </a:bodyPr>
          <a:lstStyle/>
          <a:p>
            <a:pPr algn="just"/>
            <a:r>
              <a:rPr lang="es-CO" sz="2500" dirty="0" smtClean="0"/>
              <a:t>En primer lugar tiene </a:t>
            </a:r>
            <a:r>
              <a:rPr lang="es-CO" sz="2500" dirty="0"/>
              <a:t>que ver con la  Ingeniería de procesos de negocio que se refiere, cuando el contexto del trabajo de ingeniería se enfoca en una empresa, donde se debe tener un conocimiento general de cada uno de los subsistemas internos que la componen con el fin de dimensionar la magnitud y el nivel de complejidad de dicha empresa</a:t>
            </a:r>
            <a:r>
              <a:rPr lang="es-CO" sz="2500" dirty="0" smtClean="0"/>
              <a:t>.</a:t>
            </a:r>
          </a:p>
          <a:p>
            <a:pPr algn="just"/>
            <a:endParaRPr lang="es-CO" sz="2500" dirty="0"/>
          </a:p>
          <a:p>
            <a:pPr algn="just"/>
            <a:r>
              <a:rPr lang="es-CO" sz="2500" dirty="0"/>
              <a:t>En segundo aspecto el que tiene que ver con la ingeniería del producto, que consiste en el proceso para la construcción de un producto de software.  Por lo tanto aparece la ingeniería del software, puesta a disposición de la ingeniería de sistemas que busca tener un conocimiento general del sistema y desarrollar productos de software que se ajusten a las necesidades de los diferentes usuarios informáticos. </a:t>
            </a:r>
            <a:endParaRPr lang="x-none" sz="2500" dirty="0"/>
          </a:p>
        </p:txBody>
      </p:sp>
    </p:spTree>
    <p:extLst>
      <p:ext uri="{BB962C8B-B14F-4D97-AF65-F5344CB8AC3E}">
        <p14:creationId xmlns:p14="http://schemas.microsoft.com/office/powerpoint/2010/main" val="14389114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239843" y="1112621"/>
            <a:ext cx="11797259" cy="2785378"/>
          </a:xfrm>
          <a:prstGeom prst="rect">
            <a:avLst/>
          </a:prstGeom>
          <a:noFill/>
        </p:spPr>
        <p:txBody>
          <a:bodyPr wrap="square" rtlCol="0">
            <a:spAutoFit/>
          </a:bodyPr>
          <a:lstStyle/>
          <a:p>
            <a:pPr algn="ctr"/>
            <a:r>
              <a:rPr lang="x-none" sz="2500" b="1" u="sng" dirty="0" smtClean="0"/>
              <a:t>Actividad</a:t>
            </a:r>
            <a:r>
              <a:rPr lang="x-none" sz="2500" dirty="0" smtClean="0"/>
              <a:t> </a:t>
            </a:r>
          </a:p>
          <a:p>
            <a:pPr algn="just"/>
            <a:endParaRPr lang="x-none" sz="2500" dirty="0"/>
          </a:p>
          <a:p>
            <a:pPr algn="just"/>
            <a:r>
              <a:rPr lang="es-MX" sz="2500" dirty="0" smtClean="0"/>
              <a:t>En cada diapositiva existe un pequeño resumen de cada tema, debes entrar a cada link y complementar la lectura e indicar con uno o dos ejemplos reales cada concepto y como aplicaría usted dichos </a:t>
            </a:r>
            <a:r>
              <a:rPr lang="es-MX" sz="2500" smtClean="0"/>
              <a:t>conceptos.</a:t>
            </a:r>
            <a:endParaRPr lang="es-MX" sz="2500" dirty="0" smtClean="0"/>
          </a:p>
        </p:txBody>
      </p:sp>
    </p:spTree>
    <p:extLst>
      <p:ext uri="{BB962C8B-B14F-4D97-AF65-F5344CB8AC3E}">
        <p14:creationId xmlns:p14="http://schemas.microsoft.com/office/powerpoint/2010/main" val="185946646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icrosurco">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7145" cap="flat" cmpd="sng" algn="ctr">
          <a:solidFill>
            <a:schemeClr val="phClr"/>
          </a:solidFill>
          <a:prstDash val="solid"/>
        </a:ln>
        <a:ln w="58420" cap="flat" cmpd="thickThin" algn="ctr">
          <a:solidFill>
            <a:schemeClr val="phClr">
              <a:shade val="95000"/>
              <a:alpha val="50000"/>
              <a:satMod val="150000"/>
            </a:schemeClr>
          </a:solidFill>
          <a:prstDash val="solid"/>
        </a:ln>
      </a:lnStyleLst>
      <a:effectStyleLst>
        <a:effectStyle>
          <a:effectLst/>
        </a:effectStyle>
        <a:effectStyle>
          <a:effectLst>
            <a:outerShdw blurRad="50800" dist="38100" dir="2700000" rotWithShape="0">
              <a:srgbClr val="000000">
                <a:alpha val="60000"/>
              </a:srgbClr>
            </a:outerShdw>
          </a:effectLst>
          <a:scene3d>
            <a:camera prst="orthographicFront">
              <a:rot lat="0" lon="0" rev="0"/>
            </a:camera>
            <a:lightRig rig="flat" dir="tl"/>
          </a:scene3d>
          <a:sp3d prstMaterial="flat">
            <a:bevelT w="31750" h="63500" prst="riblet"/>
          </a:sp3d>
        </a:effectStyle>
        <a:effectStyle>
          <a:effectLst>
            <a:outerShdw blurRad="50800" dist="38100" dir="2700000" algn="ctr" rotWithShape="0">
              <a:srgbClr val="000000">
                <a:alpha val="60000"/>
              </a:srgbClr>
            </a:outerShdw>
          </a:effectLst>
          <a:scene3d>
            <a:camera prst="orthographicFront">
              <a:rot lat="0" lon="0" rev="0"/>
            </a:camera>
            <a:lightRig rig="flat" dir="tl"/>
          </a:scene3d>
          <a:sp3d prstMaterial="flat">
            <a:bevelT w="57150" h="114300" prst="riblet"/>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754</TotalTime>
  <Words>892</Words>
  <Application>Microsoft Office PowerPoint</Application>
  <PresentationFormat>Personalizado</PresentationFormat>
  <Paragraphs>45</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Faceta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Computadores para Docentes 11</dc:creator>
  <cp:lastModifiedBy>BlackCrystal™ v8</cp:lastModifiedBy>
  <cp:revision>45</cp:revision>
  <cp:lastPrinted>2017-09-18T22:15:41Z</cp:lastPrinted>
  <dcterms:created xsi:type="dcterms:W3CDTF">2014-02-10T13:25:25Z</dcterms:created>
  <dcterms:modified xsi:type="dcterms:W3CDTF">2018-04-13T12:14:39Z</dcterms:modified>
</cp:coreProperties>
</file>